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2" r:id="rId4"/>
    <p:sldId id="263" r:id="rId5"/>
    <p:sldId id="264" r:id="rId6"/>
    <p:sldId id="265" r:id="rId7"/>
    <p:sldId id="268" r:id="rId8"/>
    <p:sldId id="269" r:id="rId9"/>
    <p:sldId id="270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66FFFF"/>
    <a:srgbClr val="FF6666"/>
    <a:srgbClr val="CCFF66"/>
    <a:srgbClr val="9E0E05"/>
    <a:srgbClr val="F7AA92"/>
    <a:srgbClr val="F7F7F7"/>
    <a:srgbClr val="A7FF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3D3DED-D0D9-4855-A8DE-741D53BBF2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6A4911-74BB-42AC-88FB-6B0B29BD0CCD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E1186F-E148-4D3D-8C0B-529CA71ED6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487720-97D1-426E-9DA6-69B08C893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AF6225-0384-4B99-AECB-6F6AA0A95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DF955-C202-4CF0-B6FD-831C6B5804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B8D836-5480-4602-B224-D335193E06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43B54-E8DA-45CF-A146-9C483D1B2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D6CF69-EFD7-4A28-B996-FAAE432A9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D799AE-E63A-47C6-869F-C0DA903FF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63011-5A02-480A-9442-0367B2E12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21ACD-AD60-40A7-A6A6-49A0A5DCA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866FD-9369-4E1E-B11F-628074185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0248C"/>
            </a:gs>
            <a:gs pos="100000">
              <a:srgbClr val="5A2EA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BB7A1C-2BBA-46AA-A515-9EB47AA61D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g50sAqkvWbc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/>
          </p:cNvPicPr>
          <p:nvPr/>
        </p:nvPicPr>
        <p:blipFill>
          <a:blip r:embed="rId3"/>
          <a:srcRect t="29123" b="-4382"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685800" y="685800"/>
            <a:ext cx="7696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i="1">
                <a:solidFill>
                  <a:srgbClr val="FFC60A"/>
                </a:solidFill>
                <a:latin typeface="BlairMdITC TT-Medium" charset="0"/>
              </a:rPr>
              <a:t>17.2 Current</a:t>
            </a:r>
          </a:p>
          <a:p>
            <a:pPr algn="ctr">
              <a:spcBef>
                <a:spcPct val="50000"/>
              </a:spcBef>
            </a:pPr>
            <a:r>
              <a:rPr lang="en-US" sz="4800" i="1">
                <a:solidFill>
                  <a:srgbClr val="FFC60A"/>
                </a:solidFill>
                <a:latin typeface="BlairMdITC TT-Medium" charset="0"/>
              </a:rPr>
              <a:t>pages 593-599</a:t>
            </a:r>
            <a:endParaRPr lang="en-US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2555875" y="5318125"/>
            <a:ext cx="464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hlinkClick r:id="rId4"/>
              </a:rPr>
              <a:t>Let</a:t>
            </a:r>
            <a:r>
              <a:rPr lang="en-US" altLang="en-US" sz="3200" dirty="0">
                <a:solidFill>
                  <a:srgbClr val="FFFFFF"/>
                </a:solidFill>
                <a:hlinkClick r:id="rId4"/>
              </a:rPr>
              <a:t>’</a:t>
            </a:r>
            <a:r>
              <a:rPr lang="en-US" sz="3200" dirty="0">
                <a:solidFill>
                  <a:srgbClr val="FFFFFF"/>
                </a:solidFill>
                <a:hlinkClick r:id="rId4"/>
              </a:rPr>
              <a:t>s get an introduction!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17.3 Circuits: </a:t>
            </a:r>
            <a:r>
              <a:rPr lang="en-US" u="sng" smtClean="0">
                <a:solidFill>
                  <a:srgbClr val="FF66FF"/>
                </a:solidFill>
              </a:rPr>
              <a:t>Series</a:t>
            </a:r>
            <a:r>
              <a:rPr lang="en-US" smtClean="0">
                <a:solidFill>
                  <a:srgbClr val="FFFFFF"/>
                </a:solidFill>
              </a:rPr>
              <a:t>/</a:t>
            </a:r>
            <a:r>
              <a:rPr lang="en-US" u="sng" smtClean="0">
                <a:solidFill>
                  <a:srgbClr val="66FFFF"/>
                </a:solidFill>
              </a:rPr>
              <a:t>Parallel</a:t>
            </a:r>
            <a:r>
              <a:rPr lang="en-US" smtClean="0">
                <a:solidFill>
                  <a:srgbClr val="FFFFFF"/>
                </a:solidFill>
              </a:rPr>
              <a:t> p. 603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FFFF"/>
                </a:solidFill>
              </a:rPr>
              <a:t>Circuit</a:t>
            </a:r>
            <a:r>
              <a:rPr lang="en-US" dirty="0" smtClean="0">
                <a:solidFill>
                  <a:srgbClr val="FFFFFF"/>
                </a:solidFill>
              </a:rPr>
              <a:t>: set of </a:t>
            </a:r>
            <a:r>
              <a:rPr lang="en-US" u="sng" dirty="0" smtClean="0">
                <a:solidFill>
                  <a:srgbClr val="FFFFFF"/>
                </a:solidFill>
              </a:rPr>
              <a:t>electrical</a:t>
            </a:r>
            <a:r>
              <a:rPr lang="en-US" dirty="0" smtClean="0">
                <a:solidFill>
                  <a:srgbClr val="FFFFFF"/>
                </a:solidFill>
              </a:rPr>
              <a:t> components connected such that they provide </a:t>
            </a:r>
            <a:r>
              <a:rPr lang="en-US" u="sng" dirty="0" smtClean="0">
                <a:solidFill>
                  <a:srgbClr val="FFFFFF"/>
                </a:solidFill>
              </a:rPr>
              <a:t>one or more</a:t>
            </a:r>
            <a:r>
              <a:rPr lang="en-US" dirty="0" smtClean="0">
                <a:solidFill>
                  <a:srgbClr val="FFFFFF"/>
                </a:solidFill>
              </a:rPr>
              <a:t> complete paths for the </a:t>
            </a:r>
            <a:r>
              <a:rPr lang="en-US" u="sng" dirty="0" smtClean="0">
                <a:solidFill>
                  <a:srgbClr val="FFFFFF"/>
                </a:solidFill>
              </a:rPr>
              <a:t>movement of </a:t>
            </a:r>
            <a:r>
              <a:rPr lang="en-US" u="sng" dirty="0" smtClean="0">
                <a:solidFill>
                  <a:srgbClr val="FFFFFF"/>
                </a:solidFill>
              </a:rPr>
              <a:t>charges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Circuits can be:</a:t>
            </a:r>
            <a:endParaRPr lang="en-US" dirty="0" smtClean="0">
              <a:solidFill>
                <a:srgbClr val="FFFFFF"/>
              </a:solidFill>
            </a:endParaRP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Open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C</a:t>
            </a:r>
            <a:r>
              <a:rPr lang="en-US" dirty="0" smtClean="0">
                <a:solidFill>
                  <a:srgbClr val="FFFFFF"/>
                </a:solidFill>
              </a:rPr>
              <a:t>losed</a:t>
            </a:r>
            <a:endParaRPr lang="en-US" dirty="0" smtClean="0">
              <a:solidFill>
                <a:srgbClr val="FFFFFF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"/>
            <a:ext cx="3810000" cy="57150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dirty="0" smtClean="0"/>
              <a:t>  </a:t>
            </a:r>
            <a:r>
              <a:rPr lang="en-US" sz="3600" dirty="0" smtClean="0">
                <a:solidFill>
                  <a:srgbClr val="FF66FF"/>
                </a:solidFill>
              </a:rPr>
              <a:t>   </a:t>
            </a:r>
            <a:r>
              <a:rPr lang="en-US" sz="3600" u="sng" dirty="0" smtClean="0">
                <a:solidFill>
                  <a:srgbClr val="FF66FF"/>
                </a:solidFill>
              </a:rPr>
              <a:t>Series</a:t>
            </a:r>
            <a:r>
              <a:rPr lang="en-US" dirty="0" smtClean="0">
                <a:solidFill>
                  <a:srgbClr val="FF66FF"/>
                </a:solidFill>
              </a:rPr>
              <a:t>	  </a:t>
            </a:r>
          </a:p>
          <a:p>
            <a:pPr>
              <a:defRPr/>
            </a:pPr>
            <a:r>
              <a:rPr lang="en-US" sz="2100" u="sng" dirty="0" smtClean="0">
                <a:solidFill>
                  <a:schemeClr val="bg1"/>
                </a:solidFill>
              </a:rPr>
              <a:t>Single</a:t>
            </a:r>
            <a:r>
              <a:rPr lang="en-US" sz="2100" dirty="0" smtClean="0">
                <a:solidFill>
                  <a:srgbClr val="FF66FF"/>
                </a:solidFill>
              </a:rPr>
              <a:t> path for current</a:t>
            </a:r>
          </a:p>
          <a:p>
            <a:pPr>
              <a:defRPr/>
            </a:pPr>
            <a:r>
              <a:rPr lang="en-US" sz="2100" dirty="0" smtClean="0">
                <a:solidFill>
                  <a:srgbClr val="FF66FF"/>
                </a:solidFill>
              </a:rPr>
              <a:t>Amount of charge that enters a </a:t>
            </a:r>
            <a:r>
              <a:rPr lang="en-US" sz="2100" dirty="0" smtClean="0">
                <a:solidFill>
                  <a:srgbClr val="FF66FF"/>
                </a:solidFill>
              </a:rPr>
              <a:t>device </a:t>
            </a:r>
            <a:r>
              <a:rPr lang="en-US" sz="2100" b="1" u="sng" dirty="0" smtClean="0">
                <a:solidFill>
                  <a:schemeClr val="bg1"/>
                </a:solidFill>
              </a:rPr>
              <a:t>=</a:t>
            </a:r>
            <a:r>
              <a:rPr lang="en-US" sz="2100" dirty="0" smtClean="0">
                <a:solidFill>
                  <a:srgbClr val="FF66FF"/>
                </a:solidFill>
              </a:rPr>
              <a:t> amount </a:t>
            </a:r>
            <a:r>
              <a:rPr lang="en-US" sz="2100" dirty="0" smtClean="0">
                <a:solidFill>
                  <a:srgbClr val="FF66FF"/>
                </a:solidFill>
              </a:rPr>
              <a:t>of charge that exits a device</a:t>
            </a:r>
          </a:p>
          <a:p>
            <a:pPr>
              <a:defRPr/>
            </a:pPr>
            <a:r>
              <a:rPr lang="en-US" sz="2100" dirty="0" smtClean="0">
                <a:solidFill>
                  <a:srgbClr val="FF66FF"/>
                </a:solidFill>
              </a:rPr>
              <a:t>Current in each device is </a:t>
            </a:r>
            <a:r>
              <a:rPr lang="en-US" sz="2100" u="sng" dirty="0" smtClean="0">
                <a:solidFill>
                  <a:schemeClr val="bg1"/>
                </a:solidFill>
              </a:rPr>
              <a:t>same</a:t>
            </a:r>
            <a:r>
              <a:rPr lang="en-US" sz="2100" dirty="0" smtClean="0">
                <a:solidFill>
                  <a:srgbClr val="FF66FF"/>
                </a:solidFill>
              </a:rPr>
              <a:t>, resistances may be different depending on the device (light bulb etc.)</a:t>
            </a:r>
          </a:p>
          <a:p>
            <a:pPr lvl="1">
              <a:defRPr/>
            </a:pPr>
            <a:r>
              <a:rPr lang="en-US" sz="2100" dirty="0" smtClean="0">
                <a:solidFill>
                  <a:srgbClr val="FF66FF"/>
                </a:solidFill>
              </a:rPr>
              <a:t>Voltage across each device may be </a:t>
            </a:r>
            <a:r>
              <a:rPr lang="en-US" sz="2100" u="sng" dirty="0" smtClean="0">
                <a:solidFill>
                  <a:schemeClr val="bg1"/>
                </a:solidFill>
              </a:rPr>
              <a:t>different</a:t>
            </a:r>
          </a:p>
          <a:p>
            <a:pPr>
              <a:defRPr/>
            </a:pPr>
            <a:r>
              <a:rPr lang="en-US" sz="2100" dirty="0" smtClean="0">
                <a:solidFill>
                  <a:srgbClr val="FF66FF"/>
                </a:solidFill>
              </a:rPr>
              <a:t>One element in circuit </a:t>
            </a:r>
            <a:r>
              <a:rPr lang="en-US" sz="2100" dirty="0" smtClean="0">
                <a:solidFill>
                  <a:srgbClr val="FF66FF"/>
                </a:solidFill>
              </a:rPr>
              <a:t>removed, charges would </a:t>
            </a:r>
            <a:r>
              <a:rPr lang="en-US" sz="2100" u="sng" dirty="0" smtClean="0">
                <a:solidFill>
                  <a:schemeClr val="bg1"/>
                </a:solidFill>
              </a:rPr>
              <a:t>not move</a:t>
            </a:r>
            <a:r>
              <a:rPr lang="en-US" sz="2100" dirty="0" smtClean="0">
                <a:solidFill>
                  <a:srgbClr val="FF66FF"/>
                </a:solidFill>
              </a:rPr>
              <a:t> </a:t>
            </a:r>
          </a:p>
          <a:p>
            <a:pPr lvl="1">
              <a:defRPr/>
            </a:pPr>
            <a:r>
              <a:rPr lang="en-US" sz="1700" dirty="0" smtClean="0">
                <a:solidFill>
                  <a:srgbClr val="FF66FF"/>
                </a:solidFill>
              </a:rPr>
              <a:t>circuit </a:t>
            </a:r>
            <a:r>
              <a:rPr lang="en-US" sz="1700" dirty="0" smtClean="0">
                <a:solidFill>
                  <a:srgbClr val="FF66FF"/>
                </a:solidFill>
              </a:rPr>
              <a:t>is </a:t>
            </a:r>
            <a:r>
              <a:rPr lang="en-US" sz="1700" u="sng" dirty="0" smtClean="0">
                <a:solidFill>
                  <a:schemeClr val="bg1"/>
                </a:solidFill>
              </a:rPr>
              <a:t>open</a:t>
            </a:r>
          </a:p>
          <a:p>
            <a:pPr marL="0" indent="0">
              <a:buFontTx/>
              <a:buNone/>
              <a:defRPr/>
            </a:pPr>
            <a:r>
              <a:rPr lang="en-US" sz="2100" dirty="0" smtClean="0"/>
              <a:t>			</a:t>
            </a:r>
            <a:r>
              <a:rPr lang="en-US" dirty="0" smtClean="0"/>
              <a:t>														</a:t>
            </a:r>
            <a:endParaRPr lang="en-US" dirty="0"/>
          </a:p>
        </p:txBody>
      </p:sp>
      <p:cxnSp>
        <p:nvCxnSpPr>
          <p:cNvPr id="26626" name="Straight Connector 4"/>
          <p:cNvCxnSpPr>
            <a:cxnSpLocks noChangeShapeType="1"/>
          </p:cNvCxnSpPr>
          <p:nvPr/>
        </p:nvCxnSpPr>
        <p:spPr bwMode="auto">
          <a:xfrm>
            <a:off x="4648200" y="457200"/>
            <a:ext cx="0" cy="6096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</p:cxnSp>
      <p:sp>
        <p:nvSpPr>
          <p:cNvPr id="6" name="TextBox 5"/>
          <p:cNvSpPr txBox="1"/>
          <p:nvPr/>
        </p:nvSpPr>
        <p:spPr>
          <a:xfrm>
            <a:off x="5257800" y="152400"/>
            <a:ext cx="3733800" cy="549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u="sng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Parallel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100" u="sng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Multiple</a:t>
            </a: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 paths for current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Amount of charge that enters may be </a:t>
            </a:r>
            <a:r>
              <a:rPr lang="en-US" sz="2100" u="sng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different </a:t>
            </a: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from the amount that exits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Current in each device </a:t>
            </a:r>
            <a:r>
              <a:rPr lang="en-US" sz="2100" u="sng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does not have to be the same</a:t>
            </a: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  <a:sym typeface="Wingdings"/>
              </a:rPr>
              <a:t> sum of currents in all devices = total current</a:t>
            </a:r>
            <a:endParaRPr lang="en-US" sz="2100" dirty="0">
              <a:solidFill>
                <a:srgbClr val="66FFFF"/>
              </a:solidFill>
              <a:latin typeface="Arial" charset="0"/>
              <a:ea typeface="ＭＳ Ｐゴシック" charset="0"/>
            </a:endParaRPr>
          </a:p>
          <a:p>
            <a:pPr marL="800100" lvl="1" indent="-342900">
              <a:buFont typeface="Arial"/>
              <a:buChar char="•"/>
              <a:defRPr/>
            </a:pP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Voltage across each device is the </a:t>
            </a:r>
            <a:r>
              <a:rPr lang="en-US" sz="2100" u="sng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same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100" dirty="0">
                <a:solidFill>
                  <a:srgbClr val="66FFFF"/>
                </a:solidFill>
                <a:latin typeface="Arial" charset="0"/>
                <a:ea typeface="ＭＳ Ｐゴシック" charset="0"/>
              </a:rPr>
              <a:t>One element in circuit is removed, charges would </a:t>
            </a:r>
            <a:r>
              <a:rPr lang="en-US" sz="2100" u="sng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still move through other loop(s)</a:t>
            </a:r>
          </a:p>
          <a:p>
            <a:pPr marL="800100" lvl="1" indent="-342900">
              <a:buFont typeface="Arial"/>
              <a:buChar char="•"/>
              <a:defRPr/>
            </a:pPr>
            <a:endParaRPr lang="en-US" sz="2100" dirty="0">
              <a:solidFill>
                <a:srgbClr val="66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26628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5257800"/>
            <a:ext cx="1689100" cy="1379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629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5181600"/>
            <a:ext cx="1085850" cy="1511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r>
              <a:rPr lang="en-US" sz="4000" smtClean="0">
                <a:solidFill>
                  <a:srgbClr val="FFFFFF"/>
                </a:solidFill>
              </a:rPr>
              <a:t>       Voltage &amp; Batteries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5" y="609600"/>
            <a:ext cx="9144000" cy="4648200"/>
          </a:xfrm>
        </p:spPr>
        <p:txBody>
          <a:bodyPr/>
          <a:lstStyle/>
          <a:p>
            <a:r>
              <a:rPr lang="en-US" sz="2800" dirty="0" smtClean="0">
                <a:solidFill>
                  <a:srgbClr val="FFFFFF"/>
                </a:solidFill>
              </a:rPr>
              <a:t>Voltage (</a:t>
            </a:r>
            <a:r>
              <a:rPr lang="en-US" sz="2800" u="sng" dirty="0" smtClean="0">
                <a:solidFill>
                  <a:srgbClr val="FFFFFF"/>
                </a:solidFill>
              </a:rPr>
              <a:t>potential difference</a:t>
            </a:r>
            <a:r>
              <a:rPr lang="en-US" sz="2800" dirty="0" smtClean="0">
                <a:solidFill>
                  <a:srgbClr val="FFFFFF"/>
                </a:solidFill>
              </a:rPr>
              <a:t>) across two ends (terminals) of a battery ranges from </a:t>
            </a:r>
            <a:r>
              <a:rPr lang="en-US" sz="2800" u="sng" dirty="0" smtClean="0">
                <a:solidFill>
                  <a:srgbClr val="FFFFFF"/>
                </a:solidFill>
              </a:rPr>
              <a:t>1.5 V </a:t>
            </a:r>
            <a:r>
              <a:rPr lang="en-US" sz="2800" dirty="0" smtClean="0">
                <a:solidFill>
                  <a:srgbClr val="FFFFFF"/>
                </a:solidFill>
              </a:rPr>
              <a:t>(</a:t>
            </a:r>
            <a:r>
              <a:rPr lang="en-US" sz="2800" u="sng" dirty="0" smtClean="0">
                <a:solidFill>
                  <a:srgbClr val="FFFFFF"/>
                </a:solidFill>
              </a:rPr>
              <a:t>small</a:t>
            </a:r>
            <a:r>
              <a:rPr lang="en-US" sz="2800" dirty="0" smtClean="0">
                <a:solidFill>
                  <a:srgbClr val="FFFFFF"/>
                </a:solidFill>
              </a:rPr>
              <a:t> battery) – </a:t>
            </a:r>
            <a:r>
              <a:rPr lang="en-US" sz="2800" u="sng" dirty="0" smtClean="0">
                <a:solidFill>
                  <a:srgbClr val="FFFFFF"/>
                </a:solidFill>
              </a:rPr>
              <a:t>12</a:t>
            </a:r>
            <a:r>
              <a:rPr lang="en-US" sz="2800" dirty="0" smtClean="0">
                <a:solidFill>
                  <a:srgbClr val="FFFFFF"/>
                </a:solidFill>
              </a:rPr>
              <a:t> V (</a:t>
            </a:r>
            <a:r>
              <a:rPr lang="en-US" sz="2800" u="sng" dirty="0" smtClean="0">
                <a:solidFill>
                  <a:srgbClr val="FFFFFF"/>
                </a:solidFill>
              </a:rPr>
              <a:t>car</a:t>
            </a:r>
            <a:r>
              <a:rPr lang="en-US" sz="2800" dirty="0" smtClean="0">
                <a:solidFill>
                  <a:srgbClr val="FFFFFF"/>
                </a:solidFill>
              </a:rPr>
              <a:t>)</a:t>
            </a:r>
          </a:p>
          <a:p>
            <a:pPr marL="342900" lvl="1" indent="-34290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Voltage causes </a:t>
            </a:r>
            <a:r>
              <a:rPr lang="en-US" u="sng" dirty="0" smtClean="0">
                <a:solidFill>
                  <a:srgbClr val="FFFFFF"/>
                </a:solidFill>
              </a:rPr>
              <a:t>charges</a:t>
            </a:r>
            <a:r>
              <a:rPr lang="en-US" dirty="0" smtClean="0">
                <a:solidFill>
                  <a:srgbClr val="FFFFFF"/>
                </a:solidFill>
              </a:rPr>
              <a:t> to </a:t>
            </a:r>
            <a:r>
              <a:rPr lang="en-US" dirty="0" smtClean="0">
                <a:solidFill>
                  <a:srgbClr val="FFFFFF"/>
                </a:solidFill>
              </a:rPr>
              <a:t>move</a:t>
            </a:r>
            <a:endParaRPr lang="en-US" dirty="0" smtClean="0">
              <a:solidFill>
                <a:srgbClr val="FFFFFF"/>
              </a:solidFill>
            </a:endParaRPr>
          </a:p>
          <a:p>
            <a:pPr marL="342900" lvl="1" indent="-342900"/>
            <a:r>
              <a:rPr lang="en-US" sz="2400" dirty="0" smtClean="0">
                <a:solidFill>
                  <a:srgbClr val="FFFFFF"/>
                </a:solidFill>
              </a:rPr>
              <a:t>Batteries are </a:t>
            </a:r>
            <a:r>
              <a:rPr lang="en-US" sz="2400" b="1" u="sng" dirty="0" smtClean="0">
                <a:solidFill>
                  <a:srgbClr val="FF6666"/>
                </a:solidFill>
              </a:rPr>
              <a:t>cells</a:t>
            </a:r>
            <a:r>
              <a:rPr lang="en-US" sz="2400" dirty="0" smtClean="0">
                <a:solidFill>
                  <a:srgbClr val="FFFFFF"/>
                </a:solidFill>
              </a:rPr>
              <a:t>: devices that </a:t>
            </a:r>
            <a:r>
              <a:rPr lang="en-US" sz="2400" u="sng" dirty="0" smtClean="0">
                <a:solidFill>
                  <a:srgbClr val="FF6666"/>
                </a:solidFill>
              </a:rPr>
              <a:t>produce</a:t>
            </a:r>
            <a:r>
              <a:rPr lang="en-US" sz="2400" dirty="0" smtClean="0">
                <a:solidFill>
                  <a:srgbClr val="FFFFFF"/>
                </a:solidFill>
              </a:rPr>
              <a:t> an electric </a:t>
            </a:r>
            <a:r>
              <a:rPr lang="en-US" sz="2400" u="sng" dirty="0" smtClean="0">
                <a:solidFill>
                  <a:srgbClr val="FF6666"/>
                </a:solidFill>
              </a:rPr>
              <a:t>current</a:t>
            </a:r>
            <a:r>
              <a:rPr lang="en-US" sz="2400" dirty="0" smtClean="0">
                <a:solidFill>
                  <a:srgbClr val="FFFFFF"/>
                </a:solidFill>
              </a:rPr>
              <a:t> by </a:t>
            </a:r>
            <a:r>
              <a:rPr lang="en-US" sz="2400" u="sng" dirty="0" smtClean="0">
                <a:solidFill>
                  <a:srgbClr val="FF6666"/>
                </a:solidFill>
              </a:rPr>
              <a:t>converting </a:t>
            </a:r>
            <a:r>
              <a:rPr lang="en-US" sz="2400" u="sng" dirty="0" smtClean="0">
                <a:solidFill>
                  <a:srgbClr val="FF6666"/>
                </a:solidFill>
              </a:rPr>
              <a:t>chemical</a:t>
            </a:r>
            <a:r>
              <a:rPr lang="en-US" sz="2400" dirty="0" smtClean="0">
                <a:solidFill>
                  <a:srgbClr val="FF6666"/>
                </a:solidFill>
              </a:rPr>
              <a:t>  </a:t>
            </a:r>
            <a:r>
              <a:rPr lang="en-US" sz="2400" dirty="0" smtClean="0">
                <a:solidFill>
                  <a:schemeClr val="bg1"/>
                </a:solidFill>
              </a:rPr>
              <a:t>energy into </a:t>
            </a:r>
            <a:r>
              <a:rPr lang="en-US" sz="2400" u="sng" dirty="0" smtClean="0">
                <a:solidFill>
                  <a:srgbClr val="FF6666"/>
                </a:solidFill>
              </a:rPr>
              <a:t>electrical energy</a:t>
            </a:r>
          </a:p>
          <a:p>
            <a:pPr marL="342900" lvl="1" indent="-342900"/>
            <a:r>
              <a:rPr lang="en-US" sz="2400" dirty="0" smtClean="0">
                <a:solidFill>
                  <a:schemeClr val="bg1"/>
                </a:solidFill>
              </a:rPr>
              <a:t>contains:</a:t>
            </a:r>
          </a:p>
          <a:p>
            <a:pPr lvl="2"/>
            <a:r>
              <a:rPr lang="en-US" sz="2000" u="sng" dirty="0" smtClean="0">
                <a:solidFill>
                  <a:schemeClr val="bg1"/>
                </a:solidFill>
              </a:rPr>
              <a:t>electrolytes</a:t>
            </a:r>
            <a:r>
              <a:rPr lang="en-US" sz="2000" dirty="0" smtClean="0">
                <a:solidFill>
                  <a:schemeClr val="bg1"/>
                </a:solidFill>
              </a:rPr>
              <a:t>: electrically conducting solution</a:t>
            </a:r>
          </a:p>
          <a:p>
            <a:pPr lvl="2"/>
            <a:r>
              <a:rPr lang="en-US" sz="2000" u="sng" dirty="0" smtClean="0">
                <a:solidFill>
                  <a:schemeClr val="bg1"/>
                </a:solidFill>
              </a:rPr>
              <a:t>electrodes</a:t>
            </a:r>
            <a:r>
              <a:rPr lang="en-US" sz="2000" dirty="0" smtClean="0">
                <a:solidFill>
                  <a:schemeClr val="bg1"/>
                </a:solidFill>
              </a:rPr>
              <a:t>: two; each different </a:t>
            </a:r>
          </a:p>
          <a:p>
            <a:pPr lvl="2">
              <a:buFontTx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                      conductive material</a:t>
            </a:r>
          </a:p>
          <a:p>
            <a:pPr lvl="2"/>
            <a:r>
              <a:rPr lang="en-US" sz="2000" dirty="0" smtClean="0">
                <a:solidFill>
                  <a:schemeClr val="bg1"/>
                </a:solidFill>
              </a:rPr>
              <a:t>can be dry or </a:t>
            </a:r>
            <a:r>
              <a:rPr lang="en-US" sz="2000" dirty="0" smtClean="0">
                <a:solidFill>
                  <a:schemeClr val="bg1"/>
                </a:solidFill>
              </a:rPr>
              <a:t>wet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As voltage </a:t>
            </a:r>
            <a:r>
              <a:rPr lang="en-US" sz="2800" u="sng" dirty="0" smtClean="0">
                <a:solidFill>
                  <a:schemeClr val="bg1"/>
                </a:solidFill>
              </a:rPr>
              <a:t>increases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current </a:t>
            </a:r>
            <a:r>
              <a:rPr lang="en-US" sz="2800" u="sng" dirty="0" smtClean="0">
                <a:solidFill>
                  <a:schemeClr val="bg1"/>
                </a:solidFill>
              </a:rPr>
              <a:t>increases</a:t>
            </a:r>
            <a:r>
              <a:rPr lang="en-US" sz="2800" dirty="0" smtClean="0">
                <a:solidFill>
                  <a:schemeClr val="bg1"/>
                </a:solidFill>
              </a:rPr>
              <a:t> (and vice versa)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This is a </a:t>
            </a:r>
            <a:r>
              <a:rPr lang="en-US" sz="2400" u="sng" dirty="0" smtClean="0">
                <a:solidFill>
                  <a:schemeClr val="bg1"/>
                </a:solidFill>
              </a:rPr>
              <a:t>direct</a:t>
            </a:r>
            <a:r>
              <a:rPr lang="en-US" sz="2400" dirty="0" smtClean="0">
                <a:solidFill>
                  <a:schemeClr val="bg1"/>
                </a:solidFill>
              </a:rPr>
              <a:t> relationship.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191000"/>
            <a:ext cx="38100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Electric Current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FFFF"/>
                </a:solidFill>
              </a:rPr>
              <a:t>Electric current</a:t>
            </a:r>
            <a:r>
              <a:rPr lang="en-US" dirty="0" smtClean="0">
                <a:solidFill>
                  <a:srgbClr val="FFFFFF"/>
                </a:solidFill>
              </a:rPr>
              <a:t>: rate at which </a:t>
            </a:r>
            <a:r>
              <a:rPr lang="en-US" u="sng" dirty="0" smtClean="0">
                <a:solidFill>
                  <a:srgbClr val="FFFFFF"/>
                </a:solidFill>
              </a:rPr>
              <a:t>charges</a:t>
            </a:r>
            <a:r>
              <a:rPr lang="en-US" dirty="0" smtClean="0">
                <a:solidFill>
                  <a:srgbClr val="FFFFFF"/>
                </a:solidFill>
              </a:rPr>
              <a:t> (</a:t>
            </a:r>
            <a:r>
              <a:rPr lang="en-US" u="sng" dirty="0" smtClean="0">
                <a:solidFill>
                  <a:srgbClr val="FFFFFF"/>
                </a:solidFill>
              </a:rPr>
              <a:t>e-</a:t>
            </a:r>
            <a:r>
              <a:rPr lang="en-US" dirty="0" smtClean="0">
                <a:solidFill>
                  <a:srgbClr val="FFFFFF"/>
                </a:solidFill>
              </a:rPr>
              <a:t>) move through a </a:t>
            </a:r>
            <a:r>
              <a:rPr lang="en-US" u="sng" dirty="0" smtClean="0">
                <a:solidFill>
                  <a:srgbClr val="FFFFFF"/>
                </a:solidFill>
              </a:rPr>
              <a:t>conductor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Current is measured in </a:t>
            </a:r>
            <a:r>
              <a:rPr lang="en-US" u="sng" dirty="0" smtClean="0">
                <a:solidFill>
                  <a:srgbClr val="FFFFFF"/>
                </a:solidFill>
              </a:rPr>
              <a:t>amperes</a:t>
            </a:r>
            <a:r>
              <a:rPr lang="en-US" dirty="0" smtClean="0">
                <a:solidFill>
                  <a:srgbClr val="FFFFFF"/>
                </a:solidFill>
              </a:rPr>
              <a:t> (</a:t>
            </a:r>
            <a:r>
              <a:rPr lang="en-US" u="sng" dirty="0" smtClean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Direction </a:t>
            </a:r>
            <a:r>
              <a:rPr lang="en-US" dirty="0" smtClean="0">
                <a:solidFill>
                  <a:srgbClr val="FFFFFF"/>
                </a:solidFill>
              </a:rPr>
              <a:t>of current is </a:t>
            </a:r>
            <a:r>
              <a:rPr lang="en-US" u="sng" dirty="0" smtClean="0">
                <a:solidFill>
                  <a:srgbClr val="FFFFFF"/>
                </a:solidFill>
              </a:rPr>
              <a:t>opposite</a:t>
            </a:r>
            <a:r>
              <a:rPr lang="en-US" dirty="0" smtClean="0">
                <a:solidFill>
                  <a:srgbClr val="FFFFFF"/>
                </a:solidFill>
              </a:rPr>
              <a:t> to the direction the </a:t>
            </a:r>
            <a:r>
              <a:rPr lang="en-US" u="sng" dirty="0" smtClean="0">
                <a:solidFill>
                  <a:srgbClr val="FFFFFF"/>
                </a:solidFill>
              </a:rPr>
              <a:t>e-</a:t>
            </a:r>
            <a:r>
              <a:rPr lang="en-US" dirty="0" smtClean="0">
                <a:solidFill>
                  <a:srgbClr val="FFFFFF"/>
                </a:solidFill>
              </a:rPr>
              <a:t> move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WHY?!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Current &amp; E- Flow Opposite</a:t>
            </a:r>
          </a:p>
        </p:txBody>
      </p:sp>
      <p:sp>
        <p:nvSpPr>
          <p:cNvPr id="4" name="Rectangle 3"/>
          <p:cNvSpPr/>
          <p:nvPr/>
        </p:nvSpPr>
        <p:spPr>
          <a:xfrm>
            <a:off x="-25400" y="1752600"/>
            <a:ext cx="91694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rgbClr val="A7FF06"/>
                </a:solidFill>
              </a:rPr>
              <a:t>+</a:t>
            </a:r>
            <a:r>
              <a:rPr lang="en-US" sz="4000" dirty="0">
                <a:solidFill>
                  <a:srgbClr val="A7FF06"/>
                </a:solidFill>
              </a:rPr>
              <a:t>       </a:t>
            </a:r>
            <a:r>
              <a:rPr lang="en-US" sz="3600" dirty="0">
                <a:solidFill>
                  <a:srgbClr val="A7FF06"/>
                </a:solidFill>
              </a:rPr>
              <a:t>  </a:t>
            </a:r>
            <a:r>
              <a:rPr lang="en-US" dirty="0">
                <a:solidFill>
                  <a:srgbClr val="A7FF06"/>
                </a:solidFill>
              </a:rPr>
              <a:t>               </a:t>
            </a:r>
            <a:r>
              <a:rPr lang="en-US" sz="4000" b="1" dirty="0">
                <a:solidFill>
                  <a:srgbClr val="A7FF06"/>
                </a:solidFill>
              </a:rPr>
              <a:t>-</a:t>
            </a:r>
          </a:p>
          <a:p>
            <a:pPr>
              <a:buFont typeface="Arial" pitchFamily="34" charset="0"/>
              <a:buChar char="•"/>
            </a:pPr>
            <a:r>
              <a:rPr lang="en-US" u="sng" dirty="0" smtClean="0">
                <a:solidFill>
                  <a:srgbClr val="FF0000"/>
                </a:solidFill>
              </a:rPr>
              <a:t>Electrons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will flow towards the </a:t>
            </a:r>
            <a:r>
              <a:rPr lang="en-US" u="sng" dirty="0">
                <a:solidFill>
                  <a:srgbClr val="FFFFFF"/>
                </a:solidFill>
              </a:rPr>
              <a:t>opposite</a:t>
            </a:r>
            <a:r>
              <a:rPr lang="en-US" dirty="0">
                <a:solidFill>
                  <a:srgbClr val="FFFFFF"/>
                </a:solidFill>
              </a:rPr>
              <a:t> charge.  That</a:t>
            </a:r>
            <a:r>
              <a:rPr lang="en-US" altLang="en-US" dirty="0">
                <a:solidFill>
                  <a:srgbClr val="FFFFFF"/>
                </a:solidFill>
              </a:rPr>
              <a:t>’</a:t>
            </a:r>
            <a:r>
              <a:rPr lang="en-US" dirty="0">
                <a:solidFill>
                  <a:srgbClr val="FFFFFF"/>
                </a:solidFill>
              </a:rPr>
              <a:t>s which direction?  </a:t>
            </a:r>
            <a:r>
              <a:rPr lang="en-US" u="sng" dirty="0">
                <a:solidFill>
                  <a:srgbClr val="FFFFFF"/>
                </a:solidFill>
              </a:rPr>
              <a:t>Right to left</a:t>
            </a:r>
          </a:p>
          <a:p>
            <a:pPr algn="ctr"/>
            <a:r>
              <a:rPr lang="en-US" sz="2800" b="1" dirty="0">
                <a:solidFill>
                  <a:srgbClr val="A7FF06"/>
                </a:solidFill>
                <a:sym typeface="Wingdings" pitchFamily="2" charset="2"/>
              </a:rPr>
              <a:t>  </a:t>
            </a:r>
            <a:r>
              <a:rPr lang="en-US" sz="2800" b="1" dirty="0">
                <a:solidFill>
                  <a:srgbClr val="A7FF06"/>
                </a:solidFill>
              </a:rPr>
              <a:t>electrons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But </a:t>
            </a:r>
            <a:r>
              <a:rPr lang="en-US" u="sng" dirty="0" smtClean="0">
                <a:solidFill>
                  <a:srgbClr val="00B0F0"/>
                </a:solidFill>
              </a:rPr>
              <a:t>current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is the opposite direction.  </a:t>
            </a:r>
            <a:r>
              <a:rPr lang="en-US" u="sng" dirty="0">
                <a:solidFill>
                  <a:srgbClr val="FFFFFF"/>
                </a:solidFill>
              </a:rPr>
              <a:t>Left to right</a:t>
            </a:r>
            <a:r>
              <a:rPr lang="en-US" dirty="0">
                <a:solidFill>
                  <a:srgbClr val="FFFFFF"/>
                </a:solidFill>
              </a:rPr>
              <a:t>.</a:t>
            </a:r>
          </a:p>
          <a:p>
            <a:pPr algn="ctr"/>
            <a:r>
              <a:rPr lang="en-US" sz="2800" b="1" dirty="0">
                <a:solidFill>
                  <a:srgbClr val="A7FF06"/>
                </a:solidFill>
                <a:sym typeface="Wingdings" pitchFamily="2" charset="2"/>
              </a:rPr>
              <a:t>  </a:t>
            </a:r>
            <a:r>
              <a:rPr lang="en-US" sz="2800" b="1" dirty="0">
                <a:solidFill>
                  <a:srgbClr val="A7FF06"/>
                </a:solidFill>
              </a:rPr>
              <a:t>current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So </a:t>
            </a:r>
            <a:r>
              <a:rPr lang="en-US" dirty="0" smtClean="0">
                <a:solidFill>
                  <a:srgbClr val="00B0F0"/>
                </a:solidFill>
              </a:rPr>
              <a:t>current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does flow from </a:t>
            </a:r>
            <a:r>
              <a:rPr lang="en-US" u="sng" dirty="0">
                <a:solidFill>
                  <a:srgbClr val="FFFFFF"/>
                </a:solidFill>
              </a:rPr>
              <a:t>positive to negative</a:t>
            </a:r>
            <a:r>
              <a:rPr lang="en-US" dirty="0">
                <a:solidFill>
                  <a:srgbClr val="FFFFFF"/>
                </a:solidFill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do get pulled towards the positive </a:t>
            </a:r>
            <a:r>
              <a:rPr lang="en-US" dirty="0" smtClean="0">
                <a:solidFill>
                  <a:srgbClr val="FFFFFF"/>
                </a:solidFill>
              </a:rPr>
              <a:t>charge (</a:t>
            </a:r>
            <a:r>
              <a:rPr lang="en-US" u="sng" dirty="0" smtClean="0">
                <a:solidFill>
                  <a:srgbClr val="FFFFFF"/>
                </a:solidFill>
              </a:rPr>
              <a:t>negative to positive)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pPr algn="ctr"/>
            <a:r>
              <a:rPr lang="en-US" dirty="0">
                <a:solidFill>
                  <a:srgbClr val="FFFFFF"/>
                </a:solidFill>
              </a:rPr>
              <a:t>But we define electric current to be the </a:t>
            </a:r>
            <a:r>
              <a:rPr lang="en-US" u="sng" dirty="0">
                <a:solidFill>
                  <a:srgbClr val="FFFFFF"/>
                </a:solidFill>
              </a:rPr>
              <a:t>opposite</a:t>
            </a:r>
            <a:r>
              <a:rPr lang="en-US" dirty="0">
                <a:solidFill>
                  <a:srgbClr val="FFFFFF"/>
                </a:solidFill>
              </a:rPr>
              <a:t> direction of </a:t>
            </a:r>
            <a:r>
              <a:rPr lang="en-US" u="sng" dirty="0">
                <a:solidFill>
                  <a:srgbClr val="FFFFFF"/>
                </a:solidFill>
              </a:rPr>
              <a:t>electron flow</a:t>
            </a:r>
            <a:r>
              <a:rPr lang="en-US" dirty="0">
                <a:solidFill>
                  <a:srgbClr val="FFFFFF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Electrical 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Light bulbs use different amounts of power b/c different currents in them</a:t>
            </a:r>
          </a:p>
          <a:p>
            <a:pPr lvl="1">
              <a:defRPr/>
            </a:pPr>
            <a:r>
              <a:rPr lang="en-US" dirty="0" smtClean="0">
                <a:solidFill>
                  <a:srgbClr val="FFFFFF"/>
                </a:solidFill>
              </a:rPr>
              <a:t>Difference in currents is due to resistance</a:t>
            </a:r>
          </a:p>
          <a:p>
            <a:pPr>
              <a:spcBef>
                <a:spcPts val="0"/>
              </a:spcBef>
              <a:defRPr/>
            </a:pPr>
            <a:r>
              <a:rPr lang="en-US" b="1" u="sng" dirty="0" smtClean="0">
                <a:solidFill>
                  <a:srgbClr val="FF3005"/>
                </a:solidFill>
              </a:rPr>
              <a:t>Resistance</a:t>
            </a:r>
            <a:r>
              <a:rPr lang="en-US" dirty="0" smtClean="0">
                <a:solidFill>
                  <a:srgbClr val="FFFFFF"/>
                </a:solidFill>
              </a:rPr>
              <a:t>: caused by internal </a:t>
            </a:r>
            <a:r>
              <a:rPr lang="en-US" dirty="0" smtClean="0">
                <a:solidFill>
                  <a:srgbClr val="FF3005"/>
                </a:solidFill>
              </a:rPr>
              <a:t>friction</a:t>
            </a:r>
            <a:r>
              <a:rPr lang="en-US" dirty="0" smtClean="0">
                <a:solidFill>
                  <a:srgbClr val="FFFFFF"/>
                </a:solidFill>
              </a:rPr>
              <a:t> 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FF3005"/>
                </a:solidFill>
                <a:sym typeface="Wingdings"/>
              </a:rPr>
              <a:t>slows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the movement of </a:t>
            </a:r>
            <a:r>
              <a:rPr lang="en-US" dirty="0" smtClean="0">
                <a:solidFill>
                  <a:srgbClr val="FF3005"/>
                </a:solidFill>
                <a:sym typeface="Wingdings"/>
              </a:rPr>
              <a:t>charges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 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dirty="0" smtClean="0">
                <a:solidFill>
                  <a:srgbClr val="FFFFFF"/>
                </a:solidFill>
                <a:sym typeface="Wingdings"/>
              </a:rPr>
              <a:t>        through a conductor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en-US" dirty="0">
              <a:solidFill>
                <a:srgbClr val="FFFFFF"/>
              </a:solidFill>
              <a:sym typeface="Wingdings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dirty="0" smtClean="0">
                <a:solidFill>
                  <a:srgbClr val="FFFFFF"/>
                </a:solidFill>
                <a:sym typeface="Wingdings"/>
              </a:rPr>
              <a:t>Resistance = </a:t>
            </a:r>
            <a:r>
              <a:rPr lang="en-US" u="sng" baseline="30000" dirty="0" smtClean="0">
                <a:solidFill>
                  <a:srgbClr val="FFFFFF"/>
                </a:solidFill>
                <a:sym typeface="Wingdings"/>
              </a:rPr>
              <a:t>voltage</a:t>
            </a:r>
          </a:p>
          <a:p>
            <a:pPr marL="457200" lvl="1" indent="0">
              <a:spcBef>
                <a:spcPts val="0"/>
              </a:spcBef>
              <a:buFontTx/>
              <a:buNone/>
              <a:defRPr/>
            </a:pPr>
            <a:r>
              <a:rPr lang="en-US" baseline="30000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                  </a:t>
            </a:r>
            <a:r>
              <a:rPr lang="en-US" sz="2000" dirty="0" smtClean="0">
                <a:solidFill>
                  <a:srgbClr val="FFFFFF"/>
                </a:solidFill>
                <a:latin typeface="+mj-lt"/>
                <a:sym typeface="Wingdings"/>
              </a:rPr>
              <a:t>current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4572000" y="4953000"/>
            <a:ext cx="281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 =  </a:t>
            </a:r>
            <a:r>
              <a:rPr lang="en-US" b="1" u="sng" baseline="30000" dirty="0">
                <a:solidFill>
                  <a:srgbClr val="FFFFFF"/>
                </a:solidFill>
              </a:rPr>
              <a:t>V</a:t>
            </a:r>
            <a:endParaRPr lang="en-US" u="sng" baseline="30000" dirty="0">
              <a:solidFill>
                <a:srgbClr val="FFFFFF"/>
              </a:solidFill>
            </a:endParaRPr>
          </a:p>
          <a:p>
            <a:r>
              <a:rPr lang="en-US" baseline="30000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    </a:t>
            </a:r>
            <a:r>
              <a:rPr lang="en-US" sz="2000" dirty="0">
                <a:solidFill>
                  <a:srgbClr val="FFFFFF"/>
                </a:solidFill>
              </a:rPr>
              <a:t>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4114800"/>
            <a:ext cx="3505200" cy="12001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CFF66"/>
                </a:solidFill>
              </a:rPr>
              <a:t>R= resistance (ohm Ω)</a:t>
            </a:r>
          </a:p>
          <a:p>
            <a:r>
              <a:rPr lang="en-US" dirty="0">
                <a:solidFill>
                  <a:srgbClr val="CCFF66"/>
                </a:solidFill>
              </a:rPr>
              <a:t>V= voltage (volts V)</a:t>
            </a:r>
          </a:p>
          <a:p>
            <a:r>
              <a:rPr lang="en-US" dirty="0">
                <a:solidFill>
                  <a:srgbClr val="CCFF66"/>
                </a:solidFill>
              </a:rPr>
              <a:t>I= current (amperes 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541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LET’S TRY SOME EXAMPLES ON YOUR NOTEGUIDE!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Conductors vs. Insulators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Conductors have </a:t>
            </a:r>
            <a:r>
              <a:rPr lang="en-US" sz="2800" u="sng" dirty="0" smtClean="0">
                <a:solidFill>
                  <a:srgbClr val="FFFFFF"/>
                </a:solidFill>
              </a:rPr>
              <a:t>low</a:t>
            </a:r>
            <a:r>
              <a:rPr lang="en-US" sz="2800" dirty="0" smtClean="0">
                <a:solidFill>
                  <a:srgbClr val="FFFFFF"/>
                </a:solidFill>
              </a:rPr>
              <a:t> resistance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Electrons flow </a:t>
            </a:r>
            <a:r>
              <a:rPr lang="en-US" sz="2400" u="sng" dirty="0" smtClean="0">
                <a:solidFill>
                  <a:srgbClr val="FFFFFF"/>
                </a:solidFill>
              </a:rPr>
              <a:t>easily</a:t>
            </a:r>
          </a:p>
          <a:p>
            <a:pP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Insulators have </a:t>
            </a:r>
            <a:r>
              <a:rPr lang="en-US" sz="2800" u="sng" dirty="0" smtClean="0">
                <a:solidFill>
                  <a:srgbClr val="FFFFFF"/>
                </a:solidFill>
              </a:rPr>
              <a:t>high</a:t>
            </a:r>
            <a:r>
              <a:rPr lang="en-US" sz="2800" dirty="0" smtClean="0">
                <a:solidFill>
                  <a:srgbClr val="FFFFFF"/>
                </a:solidFill>
              </a:rPr>
              <a:t> resistance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Electrons </a:t>
            </a:r>
            <a:r>
              <a:rPr lang="en-US" sz="2400" u="sng" dirty="0" smtClean="0">
                <a:solidFill>
                  <a:srgbClr val="FFFFFF"/>
                </a:solidFill>
              </a:rPr>
              <a:t>do not </a:t>
            </a:r>
            <a:r>
              <a:rPr lang="en-US" sz="2400" dirty="0" smtClean="0">
                <a:solidFill>
                  <a:srgbClr val="FFFFFF"/>
                </a:solidFill>
              </a:rPr>
              <a:t>flow easily</a:t>
            </a:r>
          </a:p>
          <a:p>
            <a:pP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Semiconductors conduct under certain conditions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Pure state: </a:t>
            </a:r>
            <a:r>
              <a:rPr lang="en-US" sz="2400" u="sng" dirty="0" smtClean="0">
                <a:solidFill>
                  <a:srgbClr val="FFFFFF"/>
                </a:solidFill>
              </a:rPr>
              <a:t>insulators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Addition of specific atoms allows electric charge to be </a:t>
            </a:r>
            <a:r>
              <a:rPr lang="en-US" sz="2400" dirty="0" smtClean="0">
                <a:solidFill>
                  <a:srgbClr val="FFFFFF"/>
                </a:solidFill>
              </a:rPr>
              <a:t>conducted (</a:t>
            </a:r>
            <a:r>
              <a:rPr lang="en-US" sz="2400" u="sng" dirty="0" smtClean="0">
                <a:solidFill>
                  <a:srgbClr val="FFFFFF"/>
                </a:solidFill>
              </a:rPr>
              <a:t>conductor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  <a:endParaRPr lang="en-US" sz="2400" dirty="0" smtClean="0">
              <a:solidFill>
                <a:srgbClr val="FFFFFF"/>
              </a:solidFill>
            </a:endParaRPr>
          </a:p>
          <a:p>
            <a:pPr lvl="1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Used in manufacturing of most </a:t>
            </a:r>
            <a:r>
              <a:rPr lang="en-US" sz="2400" u="sng" dirty="0" smtClean="0">
                <a:solidFill>
                  <a:srgbClr val="FFFFFF"/>
                </a:solidFill>
              </a:rPr>
              <a:t>electronic devices</a:t>
            </a:r>
          </a:p>
          <a:p>
            <a:pPr lvl="2">
              <a:defRPr/>
            </a:pPr>
            <a:r>
              <a:rPr lang="en-US" sz="2000" dirty="0" smtClean="0">
                <a:solidFill>
                  <a:srgbClr val="FFFFFF"/>
                </a:solidFill>
              </a:rPr>
              <a:t>Necessary due to change in temp &amp; composition </a:t>
            </a:r>
            <a:r>
              <a:rPr lang="en-US" sz="2000" dirty="0" smtClean="0">
                <a:solidFill>
                  <a:srgbClr val="FFFFFF"/>
                </a:solidFill>
                <a:sym typeface="Wingdings"/>
              </a:rPr>
              <a:t> can alter conductivity</a:t>
            </a:r>
            <a:endParaRPr lang="en-US" sz="2000" dirty="0" smtClean="0">
              <a:solidFill>
                <a:srgbClr val="FFFFFF"/>
              </a:solidFill>
            </a:endParaRPr>
          </a:p>
          <a:p>
            <a:pPr lvl="2">
              <a:defRPr/>
            </a:pPr>
            <a:r>
              <a:rPr lang="en-US" sz="2000" dirty="0" smtClean="0">
                <a:solidFill>
                  <a:srgbClr val="FFFFFF"/>
                </a:solidFill>
              </a:rPr>
              <a:t>Ex: Silicon and Germanium in computer boards</a:t>
            </a: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9925" y="1905000"/>
            <a:ext cx="3378200" cy="105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Alternating vs. Direct Current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Alternating Current (AC):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Power that comes from a </a:t>
            </a:r>
            <a:r>
              <a:rPr lang="en-US" u="sng" dirty="0" smtClean="0">
                <a:solidFill>
                  <a:schemeClr val="bg1"/>
                </a:solidFill>
              </a:rPr>
              <a:t>power plant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Direction of current </a:t>
            </a:r>
            <a:r>
              <a:rPr lang="en-US" u="sng" dirty="0" smtClean="0">
                <a:solidFill>
                  <a:schemeClr val="bg1"/>
                </a:solidFill>
              </a:rPr>
              <a:t>switches</a:t>
            </a:r>
            <a:r>
              <a:rPr lang="en-US" dirty="0" smtClean="0">
                <a:solidFill>
                  <a:schemeClr val="bg1"/>
                </a:solidFill>
              </a:rPr>
              <a:t> or alternates (60 times per second!)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 power we receive from a wall socket in the U.S. is 120V, 60 cycle </a:t>
            </a:r>
            <a:r>
              <a:rPr lang="en-US" u="sng" dirty="0" smtClean="0">
                <a:solidFill>
                  <a:schemeClr val="bg1"/>
                </a:solidFill>
              </a:rPr>
              <a:t>alternating </a:t>
            </a:r>
            <a:r>
              <a:rPr lang="en-US" dirty="0" smtClean="0">
                <a:solidFill>
                  <a:schemeClr val="bg1"/>
                </a:solidFill>
              </a:rPr>
              <a:t>power.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Alternating vs. Direct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Direct Current (DC):</a:t>
            </a:r>
          </a:p>
          <a:p>
            <a:pPr lvl="1"/>
            <a:r>
              <a:rPr lang="en-US" u="sng" dirty="0" smtClean="0">
                <a:solidFill>
                  <a:schemeClr val="bg1"/>
                </a:solidFill>
              </a:rPr>
              <a:t>Batteries</a:t>
            </a:r>
            <a:r>
              <a:rPr lang="en-US" dirty="0" smtClean="0">
                <a:solidFill>
                  <a:schemeClr val="bg1"/>
                </a:solidFill>
              </a:rPr>
              <a:t>, fuel cells, and most </a:t>
            </a:r>
            <a:r>
              <a:rPr lang="en-US" u="sng" dirty="0" smtClean="0">
                <a:solidFill>
                  <a:schemeClr val="bg1"/>
                </a:solidFill>
              </a:rPr>
              <a:t>electronic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devices</a:t>
            </a:r>
            <a:r>
              <a:rPr lang="en-US" dirty="0" smtClean="0">
                <a:solidFill>
                  <a:schemeClr val="bg1"/>
                </a:solidFill>
              </a:rPr>
              <a:t> all produce DC.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 + and – </a:t>
            </a:r>
            <a:r>
              <a:rPr lang="en-US" u="sng" dirty="0" smtClean="0">
                <a:solidFill>
                  <a:schemeClr val="bg1"/>
                </a:solidFill>
              </a:rPr>
              <a:t>terminals</a:t>
            </a:r>
            <a:r>
              <a:rPr lang="en-US" dirty="0" smtClean="0">
                <a:solidFill>
                  <a:schemeClr val="bg1"/>
                </a:solidFill>
              </a:rPr>
              <a:t> of a battery are always respectively positive and negative.</a:t>
            </a:r>
          </a:p>
          <a:p>
            <a:pPr lvl="2"/>
            <a:r>
              <a:rPr lang="en-US" u="sng" dirty="0" smtClean="0">
                <a:solidFill>
                  <a:schemeClr val="bg1"/>
                </a:solidFill>
              </a:rPr>
              <a:t>Current</a:t>
            </a:r>
            <a:r>
              <a:rPr lang="en-US" dirty="0" smtClean="0">
                <a:solidFill>
                  <a:schemeClr val="bg1"/>
                </a:solidFill>
              </a:rPr>
              <a:t> is always in the one direction (direct) between two terminals.</a:t>
            </a:r>
            <a:endParaRPr lang="en-US" u="sng" dirty="0" smtClean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 why have two types of current?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Ben Franklin AC vs. DC video clip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reason we have two types of current is because AC is best used for power grids.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AC able to travel far distances efficiently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However, DC is commonly used in household appliances, etc.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Because these devices need DC, that means that the device has to convert AC to DC and sometimes </a:t>
            </a:r>
            <a:r>
              <a:rPr lang="en-US" sz="2400" u="sng" dirty="0" smtClean="0">
                <a:solidFill>
                  <a:schemeClr val="bg1"/>
                </a:solidFill>
              </a:rPr>
              <a:t>energy</a:t>
            </a:r>
            <a:r>
              <a:rPr lang="en-US" sz="2400" dirty="0" smtClean="0">
                <a:solidFill>
                  <a:schemeClr val="bg1"/>
                </a:solidFill>
              </a:rPr>
              <a:t> is lost in the form of HEAT (which is why your laptop may feel warm).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643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ＭＳ Ｐゴシック</vt:lpstr>
      <vt:lpstr>BlairMdITC TT-Medium</vt:lpstr>
      <vt:lpstr>Wingdings</vt:lpstr>
      <vt:lpstr>Lucida Grande</vt:lpstr>
      <vt:lpstr>Blank Presentation</vt:lpstr>
      <vt:lpstr>Slide 1</vt:lpstr>
      <vt:lpstr>       Voltage &amp; Batteries</vt:lpstr>
      <vt:lpstr>Electric Current</vt:lpstr>
      <vt:lpstr>Current &amp; E- Flow Opposite</vt:lpstr>
      <vt:lpstr>Electrical Resistance</vt:lpstr>
      <vt:lpstr>Conductors vs. Insulators</vt:lpstr>
      <vt:lpstr>Alternating vs. Direct Current</vt:lpstr>
      <vt:lpstr>Alternating vs. Direct Current</vt:lpstr>
      <vt:lpstr>So why have two types of current?</vt:lpstr>
      <vt:lpstr>17.3 Circuits: Series/Parallel p. 603</vt:lpstr>
      <vt:lpstr>Slide 11</vt:lpstr>
    </vt:vector>
  </TitlesOfParts>
  <Company>Sarah Sewatsky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Sewatsky User</dc:creator>
  <cp:lastModifiedBy>Jillian</cp:lastModifiedBy>
  <cp:revision>57</cp:revision>
  <dcterms:created xsi:type="dcterms:W3CDTF">2011-11-03T14:26:12Z</dcterms:created>
  <dcterms:modified xsi:type="dcterms:W3CDTF">2013-12-02T19:33:31Z</dcterms:modified>
</cp:coreProperties>
</file>